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3"/>
  </p:notesMasterIdLst>
  <p:handoutMasterIdLst>
    <p:handoutMasterId r:id="rId14"/>
  </p:handoutMasterIdLst>
  <p:sldIdLst>
    <p:sldId id="413" r:id="rId6"/>
    <p:sldId id="422" r:id="rId7"/>
    <p:sldId id="423" r:id="rId8"/>
    <p:sldId id="424" r:id="rId9"/>
    <p:sldId id="425" r:id="rId10"/>
    <p:sldId id="426" r:id="rId11"/>
    <p:sldId id="427" r:id="rId12"/>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henheier, Lauren M." initials="BLM" lastIdx="1" clrIdx="0">
    <p:extLst>
      <p:ext uri="{19B8F6BF-5375-455C-9EA6-DF929625EA0E}">
        <p15:presenceInfo xmlns:p15="http://schemas.microsoft.com/office/powerpoint/2012/main" userId="S-1-5-21-795392005-3913728759-1119654287-298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3C46C-331F-0AD9-7DAA-59C77C1E4457}" v="308" dt="2023-04-06T18:20:35.866"/>
    <p1510:client id="{DAF330F1-99EA-121B-11C8-C31D86DF95E1}" v="86" dt="2023-04-07T21:16:50.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22"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66" tIns="46984" rIns="93966" bIns="46984" rtlCol="0"/>
          <a:lstStyle>
            <a:lvl1pPr algn="l">
              <a:defRPr sz="1200"/>
            </a:lvl1pPr>
          </a:lstStyle>
          <a:p>
            <a:endParaRPr lang="en-US"/>
          </a:p>
        </p:txBody>
      </p:sp>
      <p:sp>
        <p:nvSpPr>
          <p:cNvPr id="3" name="Date Placeholder 2"/>
          <p:cNvSpPr>
            <a:spLocks noGrp="1"/>
          </p:cNvSpPr>
          <p:nvPr>
            <p:ph type="dt" sz="quarter" idx="1"/>
          </p:nvPr>
        </p:nvSpPr>
        <p:spPr>
          <a:xfrm>
            <a:off x="4008704" y="0"/>
            <a:ext cx="3066733" cy="470098"/>
          </a:xfrm>
          <a:prstGeom prst="rect">
            <a:avLst/>
          </a:prstGeom>
        </p:spPr>
        <p:txBody>
          <a:bodyPr vert="horz" lIns="93966" tIns="46984" rIns="93966" bIns="46984" rtlCol="0"/>
          <a:lstStyle>
            <a:lvl1pPr algn="r">
              <a:defRPr sz="1200"/>
            </a:lvl1pPr>
          </a:lstStyle>
          <a:p>
            <a:fld id="{8EDF7E48-919D-4850-838C-E8724CE502D0}" type="datetimeFigureOut">
              <a:rPr lang="en-US" smtClean="0"/>
              <a:t>4/14/2023</a:t>
            </a:fld>
            <a:endParaRPr lang="en-US"/>
          </a:p>
        </p:txBody>
      </p:sp>
      <p:sp>
        <p:nvSpPr>
          <p:cNvPr id="4" name="Footer Placeholder 3"/>
          <p:cNvSpPr>
            <a:spLocks noGrp="1"/>
          </p:cNvSpPr>
          <p:nvPr>
            <p:ph type="ftr" sz="quarter" idx="2"/>
          </p:nvPr>
        </p:nvSpPr>
        <p:spPr>
          <a:xfrm>
            <a:off x="0" y="8899329"/>
            <a:ext cx="3066733" cy="470097"/>
          </a:xfrm>
          <a:prstGeom prst="rect">
            <a:avLst/>
          </a:prstGeom>
        </p:spPr>
        <p:txBody>
          <a:bodyPr vert="horz" lIns="93966" tIns="46984" rIns="93966" bIns="46984" rtlCol="0" anchor="b"/>
          <a:lstStyle>
            <a:lvl1pPr algn="l">
              <a:defRPr sz="1200"/>
            </a:lvl1pPr>
          </a:lstStyle>
          <a:p>
            <a:endParaRPr lang="en-US"/>
          </a:p>
        </p:txBody>
      </p:sp>
      <p:sp>
        <p:nvSpPr>
          <p:cNvPr id="5" name="Slide Number Placeholder 4"/>
          <p:cNvSpPr>
            <a:spLocks noGrp="1"/>
          </p:cNvSpPr>
          <p:nvPr>
            <p:ph type="sldNum" sz="quarter" idx="3"/>
          </p:nvPr>
        </p:nvSpPr>
        <p:spPr>
          <a:xfrm>
            <a:off x="4008704" y="8899329"/>
            <a:ext cx="3066733" cy="470097"/>
          </a:xfrm>
          <a:prstGeom prst="rect">
            <a:avLst/>
          </a:prstGeom>
        </p:spPr>
        <p:txBody>
          <a:bodyPr vert="horz" lIns="93966" tIns="46984" rIns="93966" bIns="46984" rtlCol="0" anchor="b"/>
          <a:lstStyle>
            <a:lvl1pPr algn="r">
              <a:defRPr sz="1200"/>
            </a:lvl1pPr>
          </a:lstStyle>
          <a:p>
            <a:fld id="{7E6C7B08-8BDE-4451-9D11-C77B2DA76D00}"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66" tIns="46984" rIns="93966" bIns="46984" rtlCol="0"/>
          <a:lstStyle>
            <a:lvl1pPr algn="l">
              <a:defRPr sz="1200"/>
            </a:lvl1pPr>
          </a:lstStyle>
          <a:p>
            <a:endParaRPr lang="en-US"/>
          </a:p>
        </p:txBody>
      </p:sp>
      <p:sp>
        <p:nvSpPr>
          <p:cNvPr id="3" name="Date Placeholder 2"/>
          <p:cNvSpPr>
            <a:spLocks noGrp="1"/>
          </p:cNvSpPr>
          <p:nvPr>
            <p:ph type="dt" idx="1"/>
          </p:nvPr>
        </p:nvSpPr>
        <p:spPr>
          <a:xfrm>
            <a:off x="4008704" y="0"/>
            <a:ext cx="3066733" cy="470098"/>
          </a:xfrm>
          <a:prstGeom prst="rect">
            <a:avLst/>
          </a:prstGeom>
        </p:spPr>
        <p:txBody>
          <a:bodyPr vert="horz" lIns="93966" tIns="46984" rIns="93966" bIns="46984" rtlCol="0"/>
          <a:lstStyle>
            <a:lvl1pPr algn="r">
              <a:defRPr sz="1200"/>
            </a:lvl1pPr>
          </a:lstStyle>
          <a:p>
            <a:fld id="{3D769475-0ED0-4595-830F-EE608116557B}" type="datetimeFigureOut">
              <a:rPr lang="en-US" smtClean="0"/>
              <a:t>4/14/2023</a:t>
            </a:fld>
            <a:endParaRPr lang="en-US"/>
          </a:p>
        </p:txBody>
      </p:sp>
      <p:sp>
        <p:nvSpPr>
          <p:cNvPr id="4" name="Slide Image Placeholder 3"/>
          <p:cNvSpPr>
            <a:spLocks noGrp="1" noRot="1" noChangeAspect="1"/>
          </p:cNvSpPr>
          <p:nvPr>
            <p:ph type="sldImg" idx="2"/>
          </p:nvPr>
        </p:nvSpPr>
        <p:spPr>
          <a:xfrm>
            <a:off x="730250" y="1171575"/>
            <a:ext cx="5616575" cy="3160713"/>
          </a:xfrm>
          <a:prstGeom prst="rect">
            <a:avLst/>
          </a:prstGeom>
          <a:noFill/>
          <a:ln w="12700">
            <a:solidFill>
              <a:prstClr val="black"/>
            </a:solidFill>
          </a:ln>
        </p:spPr>
        <p:txBody>
          <a:bodyPr vert="horz" lIns="93966" tIns="46984" rIns="93966" bIns="46984" rtlCol="0" anchor="ctr"/>
          <a:lstStyle/>
          <a:p>
            <a:endParaRPr lang="en-US"/>
          </a:p>
        </p:txBody>
      </p:sp>
      <p:sp>
        <p:nvSpPr>
          <p:cNvPr id="5" name="Notes Placeholder 4"/>
          <p:cNvSpPr>
            <a:spLocks noGrp="1"/>
          </p:cNvSpPr>
          <p:nvPr>
            <p:ph type="body" sz="quarter" idx="3"/>
          </p:nvPr>
        </p:nvSpPr>
        <p:spPr>
          <a:xfrm>
            <a:off x="707708" y="4509036"/>
            <a:ext cx="5661660" cy="3689212"/>
          </a:xfrm>
          <a:prstGeom prst="rect">
            <a:avLst/>
          </a:prstGeom>
        </p:spPr>
        <p:txBody>
          <a:bodyPr vert="horz" lIns="93966" tIns="46984" rIns="93966" bIns="469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9"/>
            <a:ext cx="3066733" cy="470097"/>
          </a:xfrm>
          <a:prstGeom prst="rect">
            <a:avLst/>
          </a:prstGeom>
        </p:spPr>
        <p:txBody>
          <a:bodyPr vert="horz" lIns="93966" tIns="46984" rIns="93966" bIns="46984" rtlCol="0" anchor="b"/>
          <a:lstStyle>
            <a:lvl1pPr algn="l">
              <a:defRPr sz="1200"/>
            </a:lvl1pPr>
          </a:lstStyle>
          <a:p>
            <a:endParaRPr lang="en-US"/>
          </a:p>
        </p:txBody>
      </p:sp>
      <p:sp>
        <p:nvSpPr>
          <p:cNvPr id="7" name="Slide Number Placeholder 6"/>
          <p:cNvSpPr>
            <a:spLocks noGrp="1"/>
          </p:cNvSpPr>
          <p:nvPr>
            <p:ph type="sldNum" sz="quarter" idx="5"/>
          </p:nvPr>
        </p:nvSpPr>
        <p:spPr>
          <a:xfrm>
            <a:off x="4008704" y="8899329"/>
            <a:ext cx="3066733" cy="470097"/>
          </a:xfrm>
          <a:prstGeom prst="rect">
            <a:avLst/>
          </a:prstGeom>
        </p:spPr>
        <p:txBody>
          <a:bodyPr vert="horz" lIns="93966" tIns="46984" rIns="93966" bIns="46984" rtlCol="0" anchor="b"/>
          <a:lstStyle>
            <a:lvl1pPr algn="r">
              <a:defRPr sz="1200"/>
            </a:lvl1pPr>
          </a:lstStyle>
          <a:p>
            <a:fld id="{77B56494-DB45-4760-9127-263D98F001E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Discuss the role and capabilities</a:t>
            </a:r>
          </a:p>
          <a:p>
            <a:r>
              <a:rPr lang="en-US" dirty="0">
                <a:cs typeface="Calibri"/>
              </a:rPr>
              <a:t>Discuss its importance on the satellite</a:t>
            </a:r>
          </a:p>
          <a:p>
            <a:r>
              <a:rPr lang="en-US" dirty="0">
                <a:cs typeface="Calibri"/>
              </a:rPr>
              <a:t>Discuss the importance of redundancy because of this role</a:t>
            </a:r>
          </a:p>
        </p:txBody>
      </p:sp>
      <p:sp>
        <p:nvSpPr>
          <p:cNvPr id="4" name="Slide Number Placeholder 3"/>
          <p:cNvSpPr>
            <a:spLocks noGrp="1"/>
          </p:cNvSpPr>
          <p:nvPr>
            <p:ph type="sldNum" sz="quarter" idx="5"/>
          </p:nvPr>
        </p:nvSpPr>
        <p:spPr/>
        <p:txBody>
          <a:bodyPr/>
          <a:lstStyle/>
          <a:p>
            <a:fld id="{77B56494-DB45-4760-9127-263D98F001ED}" type="slidenum">
              <a:rPr lang="en-US" smtClean="0"/>
              <a:t>2</a:t>
            </a:fld>
            <a:endParaRPr lang="en-US"/>
          </a:p>
        </p:txBody>
      </p:sp>
    </p:spTree>
    <p:extLst>
      <p:ext uri="{BB962C8B-B14F-4D97-AF65-F5344CB8AC3E}">
        <p14:creationId xmlns:p14="http://schemas.microsoft.com/office/powerpoint/2010/main" val="14824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Redundancy in the form of a State manager</a:t>
            </a:r>
          </a:p>
        </p:txBody>
      </p:sp>
      <p:sp>
        <p:nvSpPr>
          <p:cNvPr id="4" name="Slide Number Placeholder 3"/>
          <p:cNvSpPr>
            <a:spLocks noGrp="1"/>
          </p:cNvSpPr>
          <p:nvPr>
            <p:ph type="sldNum" sz="quarter" idx="5"/>
          </p:nvPr>
        </p:nvSpPr>
        <p:spPr/>
        <p:txBody>
          <a:bodyPr/>
          <a:lstStyle/>
          <a:p>
            <a:fld id="{77B56494-DB45-4760-9127-263D98F001ED}" type="slidenum">
              <a:rPr lang="en-US" smtClean="0"/>
              <a:t>3</a:t>
            </a:fld>
            <a:endParaRPr lang="en-US"/>
          </a:p>
        </p:txBody>
      </p:sp>
    </p:spTree>
    <p:extLst>
      <p:ext uri="{BB962C8B-B14F-4D97-AF65-F5344CB8AC3E}">
        <p14:creationId xmlns:p14="http://schemas.microsoft.com/office/powerpoint/2010/main" val="258735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the general plan</a:t>
            </a:r>
          </a:p>
          <a:p>
            <a:endParaRPr lang="en-US" dirty="0">
              <a:cs typeface="Calibri"/>
            </a:endParaRPr>
          </a:p>
          <a:p>
            <a:r>
              <a:rPr lang="en-US" dirty="0">
                <a:cs typeface="Calibri"/>
              </a:rPr>
              <a:t>Isolated process that gets automatically restarted by the </a:t>
            </a:r>
            <a:r>
              <a:rPr lang="en-US" dirty="0" err="1">
                <a:cs typeface="Calibri"/>
              </a:rPr>
              <a:t>taskmanager</a:t>
            </a:r>
          </a:p>
        </p:txBody>
      </p:sp>
      <p:sp>
        <p:nvSpPr>
          <p:cNvPr id="4" name="Slide Number Placeholder 3"/>
          <p:cNvSpPr>
            <a:spLocks noGrp="1"/>
          </p:cNvSpPr>
          <p:nvPr>
            <p:ph type="sldNum" sz="quarter" idx="5"/>
          </p:nvPr>
        </p:nvSpPr>
        <p:spPr/>
        <p:txBody>
          <a:bodyPr/>
          <a:lstStyle/>
          <a:p>
            <a:fld id="{77B56494-DB45-4760-9127-263D98F001ED}" type="slidenum">
              <a:rPr lang="en-US" smtClean="0"/>
              <a:t>4</a:t>
            </a:fld>
            <a:endParaRPr lang="en-US"/>
          </a:p>
        </p:txBody>
      </p:sp>
    </p:spTree>
    <p:extLst>
      <p:ext uri="{BB962C8B-B14F-4D97-AF65-F5344CB8AC3E}">
        <p14:creationId xmlns:p14="http://schemas.microsoft.com/office/powerpoint/2010/main" val="84479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Run through the general logic of the ADCS SM (3 mins)</a:t>
            </a:r>
          </a:p>
        </p:txBody>
      </p:sp>
      <p:sp>
        <p:nvSpPr>
          <p:cNvPr id="4" name="Slide Number Placeholder 3"/>
          <p:cNvSpPr>
            <a:spLocks noGrp="1"/>
          </p:cNvSpPr>
          <p:nvPr>
            <p:ph type="sldNum" sz="quarter" idx="5"/>
          </p:nvPr>
        </p:nvSpPr>
        <p:spPr/>
        <p:txBody>
          <a:bodyPr/>
          <a:lstStyle/>
          <a:p>
            <a:fld id="{77B56494-DB45-4760-9127-263D98F001ED}" type="slidenum">
              <a:rPr lang="en-US" smtClean="0"/>
              <a:t>5</a:t>
            </a:fld>
            <a:endParaRPr lang="en-US"/>
          </a:p>
        </p:txBody>
      </p:sp>
    </p:spTree>
    <p:extLst>
      <p:ext uri="{BB962C8B-B14F-4D97-AF65-F5344CB8AC3E}">
        <p14:creationId xmlns:p14="http://schemas.microsoft.com/office/powerpoint/2010/main" val="327698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Discuss potential failure cases, the recovery strategy (if any) and the likelihood</a:t>
            </a:r>
          </a:p>
        </p:txBody>
      </p:sp>
      <p:sp>
        <p:nvSpPr>
          <p:cNvPr id="4" name="Slide Number Placeholder 3"/>
          <p:cNvSpPr>
            <a:spLocks noGrp="1"/>
          </p:cNvSpPr>
          <p:nvPr>
            <p:ph type="sldNum" sz="quarter" idx="5"/>
          </p:nvPr>
        </p:nvSpPr>
        <p:spPr/>
        <p:txBody>
          <a:bodyPr/>
          <a:lstStyle/>
          <a:p>
            <a:fld id="{77B56494-DB45-4760-9127-263D98F001ED}" type="slidenum">
              <a:rPr lang="en-US" smtClean="0"/>
              <a:t>6</a:t>
            </a:fld>
            <a:endParaRPr lang="en-US"/>
          </a:p>
        </p:txBody>
      </p:sp>
    </p:spTree>
    <p:extLst>
      <p:ext uri="{BB962C8B-B14F-4D97-AF65-F5344CB8AC3E}">
        <p14:creationId xmlns:p14="http://schemas.microsoft.com/office/powerpoint/2010/main" val="424438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Discuss potential failure cases, the recovery strategy (if any) and the likelihood</a:t>
            </a:r>
          </a:p>
        </p:txBody>
      </p:sp>
      <p:sp>
        <p:nvSpPr>
          <p:cNvPr id="4" name="Slide Number Placeholder 3"/>
          <p:cNvSpPr>
            <a:spLocks noGrp="1"/>
          </p:cNvSpPr>
          <p:nvPr>
            <p:ph type="sldNum" sz="quarter" idx="5"/>
          </p:nvPr>
        </p:nvSpPr>
        <p:spPr/>
        <p:txBody>
          <a:bodyPr/>
          <a:lstStyle/>
          <a:p>
            <a:fld id="{77B56494-DB45-4760-9127-263D98F001ED}" type="slidenum">
              <a:rPr lang="en-US" smtClean="0"/>
              <a:t>7</a:t>
            </a:fld>
            <a:endParaRPr lang="en-US"/>
          </a:p>
        </p:txBody>
      </p:sp>
    </p:spTree>
    <p:extLst>
      <p:ext uri="{BB962C8B-B14F-4D97-AF65-F5344CB8AC3E}">
        <p14:creationId xmlns:p14="http://schemas.microsoft.com/office/powerpoint/2010/main" val="362030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1692" y="1123722"/>
            <a:ext cx="11325339" cy="4908783"/>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 name="Title 2"/>
          <p:cNvSpPr>
            <a:spLocks noGrp="1"/>
          </p:cNvSpPr>
          <p:nvPr>
            <p:ph type="title"/>
          </p:nvPr>
        </p:nvSpPr>
        <p:spPr>
          <a:xfrm>
            <a:off x="451692" y="175655"/>
            <a:ext cx="10515600" cy="722269"/>
          </a:xfrm>
          <a:prstGeom prst="rect">
            <a:avLst/>
          </a:prstGeom>
        </p:spPr>
        <p:txBody>
          <a:bodyPr anchor="b"/>
          <a:lstStyle/>
          <a:p>
            <a:r>
              <a:rPr lang="en-US"/>
              <a:t>Click to edit Master title style</a:t>
            </a:r>
          </a:p>
        </p:txBody>
      </p:sp>
      <p:sp>
        <p:nvSpPr>
          <p:cNvPr id="5"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a:p>
        </p:txBody>
      </p:sp>
    </p:spTree>
    <p:extLst>
      <p:ext uri="{BB962C8B-B14F-4D97-AF65-F5344CB8AC3E}">
        <p14:creationId xmlns:p14="http://schemas.microsoft.com/office/powerpoint/2010/main" val="375859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0" y="694063"/>
            <a:ext cx="12192000" cy="57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a:p>
        </p:txBody>
      </p:sp>
    </p:spTree>
    <p:extLst>
      <p:ext uri="{BB962C8B-B14F-4D97-AF65-F5344CB8AC3E}">
        <p14:creationId xmlns:p14="http://schemas.microsoft.com/office/powerpoint/2010/main" val="253242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a:p>
        </p:txBody>
      </p:sp>
    </p:spTree>
    <p:extLst>
      <p:ext uri="{BB962C8B-B14F-4D97-AF65-F5344CB8AC3E}">
        <p14:creationId xmlns:p14="http://schemas.microsoft.com/office/powerpoint/2010/main" val="1013410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129655"/>
            <a:ext cx="12192000" cy="547661"/>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 y="927373"/>
            <a:ext cx="11457129" cy="0"/>
          </a:xfrm>
          <a:prstGeom prst="line">
            <a:avLst/>
          </a:prstGeom>
          <a:ln cap="flat">
            <a:solidFill>
              <a:schemeClr val="tx1">
                <a:lumMod val="65000"/>
                <a:lumOff val="35000"/>
              </a:schemeClr>
            </a:solidFill>
            <a:tailEnd type="diamond"/>
          </a:ln>
          <a:effectLst/>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userDrawn="1"/>
        </p:nvPicPr>
        <p:blipFill>
          <a:blip r:embed="rId5"/>
          <a:stretch>
            <a:fillRect/>
          </a:stretch>
        </p:blipFill>
        <p:spPr>
          <a:xfrm>
            <a:off x="11457133" y="754653"/>
            <a:ext cx="358913" cy="284480"/>
          </a:xfrm>
          <a:prstGeom prst="rect">
            <a:avLst/>
          </a:prstGeom>
        </p:spPr>
      </p:pic>
      <p:pic>
        <p:nvPicPr>
          <p:cNvPr id="11" name="Picture 2" descr="https://word-edit.officeapps.live.com/we/ResReader.ashx?v=00000000-0000-0000-0000-000000000014&amp;n=E2o10.img&amp;rndm=189ed0a3-ebc7-4ca1-9f7e-633e5e845010&amp;WOPIsrc=https%3A%2F%2Fmyerauedu%2Esharepoint%2Ecom%2Fteams%2FPR%5FCollege%5Fof%5FEngineering%2FPC%5FEAGLESAT%2F%5Fvti%5Fbin%2Fwopi%2Eashx%2Ffiles%2F4a666d65ee3c462fa1e578f6d7df2cd8&amp;access_token=eyJ0eXAiOiJKV1QiLCJhbGciOiJSUzI1NiIsIng1dCI6ImpOX1RsZ1otUUk0UHZpc2pTVnpKMW9ySnRnOCJ9%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2EOLu9dq9FNl7H%5Fhq1dz4fW5OXezhZQ5ZOn%2DMfdhraTypzFSFsQSo5koxYvQIwZFYcyf5o00UoTlJPn1JAyRewfANjxxiW9C4HS8GwGQej0Yu315cjXKADw1WQzJjThQIvakrYJCqwAlqHJuMawBZowGqV0abl8s%2DFAxor8is4UuUlPVjLqhIQosbK5uKCGzaARi%2D9vz%5FhffUkcqiB%2DQSfWOdW8Em%2DbcjTRneToIlCa87s1TI457Ap3MlJPdU1KW5SDCwjQwJ%5F59re1WqGzITPkLXaiioTRPGLWA1c09GWVgyGSS99EOQPWcmbsC71elwe6ug4RVl9Bg%5FyYG5wUw4YHg&amp;access_token_ttl=1491142237110&amp;usid=1e9e59f1-e349-49d6-968e-529823aa5c03&amp;build=16.0.8028.7775&amp;waccluster=US1"/>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b="10762"/>
          <a:stretch/>
        </p:blipFill>
        <p:spPr bwMode="auto">
          <a:xfrm>
            <a:off x="62108" y="6150057"/>
            <a:ext cx="631252" cy="4943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675120"/>
            <a:ext cx="12192000" cy="182880"/>
          </a:xfrm>
          <a:prstGeom prst="rect">
            <a:avLst/>
          </a:prstGeom>
          <a:solidFill>
            <a:schemeClr val="accent1">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sp>
        <p:nvSpPr>
          <p:cNvPr id="10" name="Slide Number Placeholder 5"/>
          <p:cNvSpPr>
            <a:spLocks noGrp="1"/>
          </p:cNvSpPr>
          <p:nvPr>
            <p:ph type="sldNum" sz="quarter" idx="4"/>
          </p:nvPr>
        </p:nvSpPr>
        <p:spPr>
          <a:xfrm>
            <a:off x="9352005" y="6258303"/>
            <a:ext cx="2743200" cy="365125"/>
          </a:xfrm>
          <a:prstGeom prst="rect">
            <a:avLst/>
          </a:prstGeom>
        </p:spPr>
        <p:txBody>
          <a:bodyPr vert="horz" lIns="91440" tIns="45720" rIns="91440" bIns="45720" rtlCol="0" anchor="ctr"/>
          <a:lstStyle>
            <a:lvl1pPr algn="r">
              <a:defRPr sz="1200">
                <a:solidFill>
                  <a:schemeClr val="bg1"/>
                </a:solidFill>
              </a:defRPr>
            </a:lvl1pPr>
          </a:lstStyle>
          <a:p>
            <a:fld id="{FC570E26-FC15-4AA8-90CC-DE4D2ACF0111}" type="slidenum">
              <a:rPr lang="en-US" smtClean="0"/>
              <a:pPr/>
              <a:t>‹#›</a:t>
            </a:fld>
            <a:endParaRPr lang="en-US"/>
          </a:p>
        </p:txBody>
      </p:sp>
    </p:spTree>
    <p:extLst>
      <p:ext uri="{BB962C8B-B14F-4D97-AF65-F5344CB8AC3E}">
        <p14:creationId xmlns:p14="http://schemas.microsoft.com/office/powerpoint/2010/main" val="581891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F3AF-29F1-4A05-90D3-C5441FF42AD1}"/>
              </a:ext>
            </a:extLst>
          </p:cNvPr>
          <p:cNvSpPr txBox="1">
            <a:spLocks/>
          </p:cNvSpPr>
          <p:nvPr/>
        </p:nvSpPr>
        <p:spPr>
          <a:xfrm>
            <a:off x="545837" y="1779859"/>
            <a:ext cx="10363200" cy="1362075"/>
          </a:xfrm>
          <a:prstGeom prst="rect">
            <a:avLst/>
          </a:prstGeom>
        </p:spPr>
        <p:txBody>
          <a:bodyPr lIns="91440" tIns="45720" rIns="91440" bIns="45720"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EagleSat-2</a:t>
            </a:r>
          </a:p>
        </p:txBody>
      </p:sp>
      <p:sp>
        <p:nvSpPr>
          <p:cNvPr id="3" name="Text Placeholder 2">
            <a:extLst>
              <a:ext uri="{FF2B5EF4-FFF2-40B4-BE49-F238E27FC236}">
                <a16:creationId xmlns:a16="http://schemas.microsoft.com/office/drawing/2014/main" id="{AD40B6A9-4B9A-4568-B1E8-E18BA23F7352}"/>
              </a:ext>
            </a:extLst>
          </p:cNvPr>
          <p:cNvSpPr txBox="1">
            <a:spLocks/>
          </p:cNvSpPr>
          <p:nvPr/>
        </p:nvSpPr>
        <p:spPr>
          <a:xfrm>
            <a:off x="555606" y="2595050"/>
            <a:ext cx="10353431" cy="3454032"/>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Attitude Determination/Control System:</a:t>
            </a:r>
          </a:p>
          <a:p>
            <a:pPr marL="0" indent="0">
              <a:lnSpc>
                <a:spcPct val="100000"/>
              </a:lnSpc>
              <a:spcBef>
                <a:spcPts val="0"/>
              </a:spcBef>
              <a:buNone/>
            </a:pPr>
            <a:r>
              <a:rPr lang="en-US" dirty="0"/>
              <a:t>Monitoring and Management</a:t>
            </a:r>
          </a:p>
          <a:p>
            <a:pPr marL="0" indent="0">
              <a:lnSpc>
                <a:spcPct val="100000"/>
              </a:lnSpc>
              <a:spcBef>
                <a:spcPts val="0"/>
              </a:spcBef>
              <a:buNone/>
            </a:pPr>
            <a:endParaRPr lang="en-US" sz="1800" b="1" dirty="0"/>
          </a:p>
          <a:p>
            <a:pPr marL="0" indent="0">
              <a:lnSpc>
                <a:spcPct val="100000"/>
              </a:lnSpc>
              <a:spcBef>
                <a:spcPts val="0"/>
              </a:spcBef>
              <a:buNone/>
            </a:pPr>
            <a:r>
              <a:rPr lang="en-US" sz="1800" b="1" dirty="0"/>
              <a:t>Logan Ruddick</a:t>
            </a:r>
            <a:endParaRPr lang="en-US" sz="1800" dirty="0"/>
          </a:p>
          <a:p>
            <a:pPr marL="0" indent="0">
              <a:lnSpc>
                <a:spcPct val="100000"/>
              </a:lnSpc>
              <a:spcBef>
                <a:spcPts val="0"/>
              </a:spcBef>
              <a:buNone/>
            </a:pPr>
            <a:r>
              <a:rPr lang="en-US" sz="1400" dirty="0"/>
              <a:t>BS Aerospace Engineering, Astronautics, Dec. 2024</a:t>
            </a:r>
          </a:p>
          <a:p>
            <a:pPr marL="0" indent="0">
              <a:lnSpc>
                <a:spcPct val="100000"/>
              </a:lnSpc>
              <a:spcBef>
                <a:spcPts val="0"/>
              </a:spcBef>
              <a:buNone/>
            </a:pPr>
            <a:r>
              <a:rPr lang="en-US" sz="1400" dirty="0"/>
              <a:t>Embry-Riddle Aeronauical University, Prescott, AZ</a:t>
            </a:r>
            <a:endParaRPr lang="en-US" sz="1800" b="1" dirty="0"/>
          </a:p>
          <a:p>
            <a:pPr marL="0" indent="0">
              <a:lnSpc>
                <a:spcPct val="100000"/>
              </a:lnSpc>
              <a:spcBef>
                <a:spcPts val="0"/>
              </a:spcBef>
              <a:buNone/>
            </a:pPr>
            <a:endParaRPr lang="en-US" sz="1800" b="1" dirty="0"/>
          </a:p>
          <a:p>
            <a:pPr marL="0" indent="0">
              <a:lnSpc>
                <a:spcPct val="100000"/>
              </a:lnSpc>
              <a:spcBef>
                <a:spcPts val="0"/>
              </a:spcBef>
              <a:buNone/>
            </a:pPr>
            <a:r>
              <a:rPr lang="en-US" sz="1800" b="1" dirty="0"/>
              <a:t>Dr. Ahmed </a:t>
            </a:r>
            <a:r>
              <a:rPr lang="en-US" sz="1800" b="1" dirty="0" err="1"/>
              <a:t>Sulyman</a:t>
            </a:r>
            <a:endParaRPr lang="en-US" sz="1800" b="1" dirty="0"/>
          </a:p>
          <a:p>
            <a:pPr marL="0" indent="0">
              <a:lnSpc>
                <a:spcPct val="100000"/>
              </a:lnSpc>
              <a:spcBef>
                <a:spcPts val="0"/>
              </a:spcBef>
              <a:buNone/>
            </a:pPr>
            <a:r>
              <a:rPr lang="en-US" sz="1400" dirty="0"/>
              <a:t>Associate Professor of Electrical Engineering</a:t>
            </a:r>
            <a:endParaRPr lang="en-US" sz="1800" b="1" dirty="0"/>
          </a:p>
          <a:p>
            <a:pPr marL="0" indent="0">
              <a:lnSpc>
                <a:spcPct val="100000"/>
              </a:lnSpc>
              <a:spcBef>
                <a:spcPts val="0"/>
              </a:spcBef>
              <a:buNone/>
            </a:pPr>
            <a:r>
              <a:rPr lang="en-US" sz="1400" dirty="0"/>
              <a:t>College of Engineering</a:t>
            </a:r>
          </a:p>
          <a:p>
            <a:pPr marL="0" indent="0">
              <a:lnSpc>
                <a:spcPct val="100000"/>
              </a:lnSpc>
              <a:spcBef>
                <a:spcPts val="0"/>
              </a:spcBef>
              <a:buNone/>
            </a:pPr>
            <a:r>
              <a:rPr lang="en-US" sz="1400" dirty="0"/>
              <a:t>Embry-Riddle Aeronautical University, Prescott, AZ</a:t>
            </a:r>
          </a:p>
          <a:p>
            <a:pPr marL="0" indent="0">
              <a:buNone/>
            </a:pPr>
            <a:endParaRPr lang="en-US" dirty="0"/>
          </a:p>
        </p:txBody>
      </p:sp>
      <p:sp>
        <p:nvSpPr>
          <p:cNvPr id="4" name="Slide Number Placeholder 3"/>
          <p:cNvSpPr>
            <a:spLocks noGrp="1"/>
          </p:cNvSpPr>
          <p:nvPr>
            <p:ph type="sldNum" sz="quarter" idx="4"/>
          </p:nvPr>
        </p:nvSpPr>
        <p:spPr/>
        <p:txBody>
          <a:bodyPr/>
          <a:lstStyle/>
          <a:p>
            <a:fld id="{FC570E26-FC15-4AA8-90CC-DE4D2ACF0111}" type="slidenum">
              <a:rPr lang="en-US" smtClean="0"/>
              <a:pPr/>
              <a:t>1</a:t>
            </a:fld>
            <a:endParaRPr lang="en-US"/>
          </a:p>
        </p:txBody>
      </p:sp>
      <p:pic>
        <p:nvPicPr>
          <p:cNvPr id="5" name="Picture 5" descr="Logo&#10;&#10;Description automatically generated">
            <a:extLst>
              <a:ext uri="{FF2B5EF4-FFF2-40B4-BE49-F238E27FC236}">
                <a16:creationId xmlns:a16="http://schemas.microsoft.com/office/drawing/2014/main" id="{938F89BC-5276-CA7A-F4A1-EBE9312BE2FA}"/>
              </a:ext>
            </a:extLst>
          </p:cNvPr>
          <p:cNvPicPr>
            <a:picLocks noChangeAspect="1"/>
          </p:cNvPicPr>
          <p:nvPr/>
        </p:nvPicPr>
        <p:blipFill>
          <a:blip r:embed="rId2"/>
          <a:stretch>
            <a:fillRect/>
          </a:stretch>
        </p:blipFill>
        <p:spPr>
          <a:xfrm>
            <a:off x="3052" y="139531"/>
            <a:ext cx="1166203" cy="1166203"/>
          </a:xfrm>
          <a:prstGeom prst="rect">
            <a:avLst/>
          </a:prstGeom>
        </p:spPr>
      </p:pic>
      <p:pic>
        <p:nvPicPr>
          <p:cNvPr id="6" name="Picture 6">
            <a:extLst>
              <a:ext uri="{FF2B5EF4-FFF2-40B4-BE49-F238E27FC236}">
                <a16:creationId xmlns:a16="http://schemas.microsoft.com/office/drawing/2014/main" id="{C45DADD9-102A-7160-AA76-63E96AFD474B}"/>
              </a:ext>
            </a:extLst>
          </p:cNvPr>
          <p:cNvPicPr>
            <a:picLocks noChangeAspect="1"/>
          </p:cNvPicPr>
          <p:nvPr/>
        </p:nvPicPr>
        <p:blipFill>
          <a:blip r:embed="rId3"/>
          <a:stretch>
            <a:fillRect/>
          </a:stretch>
        </p:blipFill>
        <p:spPr>
          <a:xfrm>
            <a:off x="1021862" y="132570"/>
            <a:ext cx="1180124" cy="1180124"/>
          </a:xfrm>
          <a:prstGeom prst="rect">
            <a:avLst/>
          </a:prstGeom>
        </p:spPr>
      </p:pic>
      <p:pic>
        <p:nvPicPr>
          <p:cNvPr id="7" name="Picture 7" descr="Logo&#10;&#10;Description automatically generated">
            <a:extLst>
              <a:ext uri="{FF2B5EF4-FFF2-40B4-BE49-F238E27FC236}">
                <a16:creationId xmlns:a16="http://schemas.microsoft.com/office/drawing/2014/main" id="{8E53B1BD-FD0F-EE7D-CD6B-0F4AAFFC0FBB}"/>
              </a:ext>
            </a:extLst>
          </p:cNvPr>
          <p:cNvPicPr>
            <a:picLocks noChangeAspect="1"/>
          </p:cNvPicPr>
          <p:nvPr/>
        </p:nvPicPr>
        <p:blipFill>
          <a:blip r:embed="rId4"/>
          <a:stretch>
            <a:fillRect/>
          </a:stretch>
        </p:blipFill>
        <p:spPr>
          <a:xfrm>
            <a:off x="2336067" y="137699"/>
            <a:ext cx="1160097" cy="1169866"/>
          </a:xfrm>
          <a:prstGeom prst="rect">
            <a:avLst/>
          </a:prstGeom>
        </p:spPr>
      </p:pic>
      <p:pic>
        <p:nvPicPr>
          <p:cNvPr id="8" name="Picture 8" descr="Logo, icon&#10;&#10;Description automatically generated">
            <a:extLst>
              <a:ext uri="{FF2B5EF4-FFF2-40B4-BE49-F238E27FC236}">
                <a16:creationId xmlns:a16="http://schemas.microsoft.com/office/drawing/2014/main" id="{319A0C24-5D4A-9B66-4184-4BE05F349F71}"/>
              </a:ext>
            </a:extLst>
          </p:cNvPr>
          <p:cNvPicPr>
            <a:picLocks noChangeAspect="1"/>
          </p:cNvPicPr>
          <p:nvPr/>
        </p:nvPicPr>
        <p:blipFill>
          <a:blip r:embed="rId5"/>
          <a:stretch>
            <a:fillRect/>
          </a:stretch>
        </p:blipFill>
        <p:spPr>
          <a:xfrm>
            <a:off x="2975707" y="134524"/>
            <a:ext cx="2430585" cy="1185985"/>
          </a:xfrm>
          <a:prstGeom prst="rect">
            <a:avLst/>
          </a:prstGeom>
        </p:spPr>
      </p:pic>
      <p:pic>
        <p:nvPicPr>
          <p:cNvPr id="9" name="Picture 9">
            <a:extLst>
              <a:ext uri="{FF2B5EF4-FFF2-40B4-BE49-F238E27FC236}">
                <a16:creationId xmlns:a16="http://schemas.microsoft.com/office/drawing/2014/main" id="{0585AFC1-6943-94FC-5FAA-58F324B5A39B}"/>
              </a:ext>
            </a:extLst>
          </p:cNvPr>
          <p:cNvPicPr>
            <a:picLocks noChangeAspect="1"/>
          </p:cNvPicPr>
          <p:nvPr/>
        </p:nvPicPr>
        <p:blipFill>
          <a:blip r:embed="rId6"/>
          <a:stretch>
            <a:fillRect/>
          </a:stretch>
        </p:blipFill>
        <p:spPr>
          <a:xfrm>
            <a:off x="7635631" y="722922"/>
            <a:ext cx="4247662" cy="3927231"/>
          </a:xfrm>
          <a:prstGeom prst="rect">
            <a:avLst/>
          </a:prstGeom>
        </p:spPr>
      </p:pic>
      <p:sp>
        <p:nvSpPr>
          <p:cNvPr id="11" name="TextBox 10">
            <a:extLst>
              <a:ext uri="{FF2B5EF4-FFF2-40B4-BE49-F238E27FC236}">
                <a16:creationId xmlns:a16="http://schemas.microsoft.com/office/drawing/2014/main" id="{ED63F6C2-8420-DDCA-DC13-976DF746957C}"/>
              </a:ext>
            </a:extLst>
          </p:cNvPr>
          <p:cNvSpPr txBox="1"/>
          <p:nvPr/>
        </p:nvSpPr>
        <p:spPr>
          <a:xfrm>
            <a:off x="7573461" y="4824437"/>
            <a:ext cx="4355773" cy="276999"/>
          </a:xfrm>
          <a:prstGeom prst="rect">
            <a:avLst/>
          </a:prstGeom>
          <a:noFill/>
        </p:spPr>
        <p:txBody>
          <a:bodyPr wrap="square" lIns="91440" tIns="45720" rIns="91440" bIns="45720" rtlCol="0" anchor="t">
            <a:spAutoFit/>
          </a:bodyPr>
          <a:lstStyle/>
          <a:p>
            <a:pPr algn="ctr"/>
            <a:r>
              <a:rPr lang="en-US" sz="1200" dirty="0"/>
              <a:t>EagleSat-2 | Rendering</a:t>
            </a:r>
          </a:p>
        </p:txBody>
      </p:sp>
    </p:spTree>
    <p:extLst>
      <p:ext uri="{BB962C8B-B14F-4D97-AF65-F5344CB8AC3E}">
        <p14:creationId xmlns:p14="http://schemas.microsoft.com/office/powerpoint/2010/main" val="384804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516F8-9AE3-4F91-8B3D-54CA70CFDE6A}"/>
              </a:ext>
            </a:extLst>
          </p:cNvPr>
          <p:cNvSpPr>
            <a:spLocks noGrp="1"/>
          </p:cNvSpPr>
          <p:nvPr>
            <p:ph idx="1"/>
          </p:nvPr>
        </p:nvSpPr>
        <p:spPr>
          <a:xfrm>
            <a:off x="4795520" y="1123722"/>
            <a:ext cx="6981511" cy="4908783"/>
          </a:xfrm>
        </p:spPr>
        <p:txBody>
          <a:bodyPr/>
          <a:lstStyle/>
          <a:p>
            <a:pPr algn="l">
              <a:buFont typeface="Arial" panose="020B0604020202020204" pitchFamily="34" charset="0"/>
              <a:buChar char="•"/>
            </a:pPr>
            <a:r>
              <a:rPr lang="en-US" b="0" i="0" dirty="0">
                <a:effectLst/>
              </a:rPr>
              <a:t>Attitude Determination and Control System</a:t>
            </a:r>
          </a:p>
          <a:p>
            <a:pPr algn="l">
              <a:buFont typeface="Arial" panose="020B0604020202020204" pitchFamily="34" charset="0"/>
              <a:buChar char="•"/>
            </a:pPr>
            <a:r>
              <a:rPr lang="en-US" dirty="0"/>
              <a:t>Local control of angular momentum</a:t>
            </a:r>
          </a:p>
          <a:p>
            <a:pPr algn="l">
              <a:buFont typeface="Arial" panose="020B0604020202020204" pitchFamily="34" charset="0"/>
              <a:buChar char="•"/>
            </a:pPr>
            <a:r>
              <a:rPr lang="en-US" b="0" i="0" dirty="0">
                <a:effectLst/>
              </a:rPr>
              <a:t>Position and Orientation</a:t>
            </a:r>
          </a:p>
          <a:p>
            <a:pPr algn="l">
              <a:buFont typeface="Arial" panose="020B0604020202020204" pitchFamily="34" charset="0"/>
              <a:buChar char="•"/>
            </a:pPr>
            <a:r>
              <a:rPr lang="en-US" dirty="0"/>
              <a:t>Magnetorquers and Reaction Wheels</a:t>
            </a:r>
          </a:p>
          <a:p>
            <a:pPr algn="l">
              <a:buFont typeface="Arial" panose="020B0604020202020204" pitchFamily="34" charset="0"/>
              <a:buChar char="•"/>
            </a:pPr>
            <a:r>
              <a:rPr lang="en-US" b="0" i="0" dirty="0">
                <a:effectLst/>
              </a:rPr>
              <a:t>Telemetry Logging</a:t>
            </a:r>
          </a:p>
          <a:p>
            <a:pPr algn="l">
              <a:buFont typeface="Arial" panose="020B0604020202020204" pitchFamily="34" charset="0"/>
              <a:buChar char="•"/>
            </a:pPr>
            <a:r>
              <a:rPr lang="en-US" dirty="0"/>
              <a:t>Detumbling</a:t>
            </a:r>
          </a:p>
          <a:p>
            <a:pPr algn="l">
              <a:buFont typeface="Arial" panose="020B0604020202020204" pitchFamily="34" charset="0"/>
              <a:buChar char="•"/>
            </a:pPr>
            <a:r>
              <a:rPr lang="en-US" b="0" i="0" dirty="0">
                <a:effectLst/>
              </a:rPr>
              <a:t>Independent Function and Error Handling</a:t>
            </a:r>
          </a:p>
          <a:p>
            <a:pPr lvl="1"/>
            <a:r>
              <a:rPr lang="en-US" dirty="0"/>
              <a:t>To an extent…</a:t>
            </a:r>
            <a:endParaRPr lang="en-US" b="0" i="0" dirty="0">
              <a:effectLst/>
            </a:endParaRPr>
          </a:p>
          <a:p>
            <a:pPr lvl="2"/>
            <a:endParaRPr lang="en-US" dirty="0">
              <a:latin typeface="+mn-lt"/>
            </a:endParaRPr>
          </a:p>
          <a:p>
            <a:pPr lvl="2"/>
            <a:endParaRPr lang="en-US" dirty="0">
              <a:latin typeface="+mn-lt"/>
            </a:endParaRPr>
          </a:p>
          <a:p>
            <a:pPr lvl="2"/>
            <a:endParaRPr lang="en-US" dirty="0">
              <a:latin typeface="+mn-lt"/>
            </a:endParaRPr>
          </a:p>
          <a:p>
            <a:pPr lvl="2"/>
            <a:endParaRPr lang="en-US" dirty="0">
              <a:latin typeface="+mn-lt"/>
            </a:endParaRPr>
          </a:p>
          <a:p>
            <a:pPr lvl="2"/>
            <a:endParaRPr lang="en-US" dirty="0">
              <a:latin typeface="+mn-lt"/>
            </a:endParaRPr>
          </a:p>
          <a:p>
            <a:pPr lvl="2"/>
            <a:endParaRPr lang="en-US" dirty="0">
              <a:latin typeface="+mn-lt"/>
            </a:endParaRPr>
          </a:p>
        </p:txBody>
      </p:sp>
      <p:sp>
        <p:nvSpPr>
          <p:cNvPr id="3" name="Title 2">
            <a:extLst>
              <a:ext uri="{FF2B5EF4-FFF2-40B4-BE49-F238E27FC236}">
                <a16:creationId xmlns:a16="http://schemas.microsoft.com/office/drawing/2014/main" id="{C6AC051A-464E-4C21-8582-44FB17780ABB}"/>
              </a:ext>
            </a:extLst>
          </p:cNvPr>
          <p:cNvSpPr>
            <a:spLocks noGrp="1"/>
          </p:cNvSpPr>
          <p:nvPr>
            <p:ph type="title"/>
          </p:nvPr>
        </p:nvSpPr>
        <p:spPr/>
        <p:txBody>
          <a:bodyPr/>
          <a:lstStyle/>
          <a:p>
            <a:r>
              <a:rPr lang="en-US" dirty="0"/>
              <a:t>Background: ADCS</a:t>
            </a:r>
          </a:p>
        </p:txBody>
      </p:sp>
      <p:sp>
        <p:nvSpPr>
          <p:cNvPr id="4" name="Slide Number Placeholder 3"/>
          <p:cNvSpPr>
            <a:spLocks noGrp="1"/>
          </p:cNvSpPr>
          <p:nvPr>
            <p:ph type="sldNum" sz="quarter" idx="4"/>
          </p:nvPr>
        </p:nvSpPr>
        <p:spPr/>
        <p:txBody>
          <a:bodyPr/>
          <a:lstStyle/>
          <a:p>
            <a:fld id="{FC570E26-FC15-4AA8-90CC-DE4D2ACF0111}" type="slidenum">
              <a:rPr lang="en-US" smtClean="0"/>
              <a:pPr/>
              <a:t>2</a:t>
            </a:fld>
            <a:endParaRPr lang="en-US"/>
          </a:p>
        </p:txBody>
      </p:sp>
      <p:pic>
        <p:nvPicPr>
          <p:cNvPr id="1026" name="Picture 2" descr="ロケットや人工衛星等の宇宙機器開発及び設計支援の先端技術研究所 宇宙開発">
            <a:extLst>
              <a:ext uri="{FF2B5EF4-FFF2-40B4-BE49-F238E27FC236}">
                <a16:creationId xmlns:a16="http://schemas.microsoft.com/office/drawing/2014/main" id="{A615B8C0-8D9A-99D7-DD10-38739DA21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92" y="1123722"/>
            <a:ext cx="4355773" cy="35160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2D44B0-B34F-6413-FC79-CF5960D7BD1C}"/>
              </a:ext>
            </a:extLst>
          </p:cNvPr>
          <p:cNvSpPr txBox="1"/>
          <p:nvPr/>
        </p:nvSpPr>
        <p:spPr>
          <a:xfrm>
            <a:off x="451692" y="4531360"/>
            <a:ext cx="4355773" cy="276999"/>
          </a:xfrm>
          <a:prstGeom prst="rect">
            <a:avLst/>
          </a:prstGeom>
          <a:noFill/>
        </p:spPr>
        <p:txBody>
          <a:bodyPr wrap="square" rtlCol="0">
            <a:spAutoFit/>
          </a:bodyPr>
          <a:lstStyle/>
          <a:p>
            <a:pPr algn="ctr"/>
            <a:r>
              <a:rPr lang="en-US" sz="1200" dirty="0" err="1"/>
              <a:t>CubeADCS</a:t>
            </a:r>
            <a:r>
              <a:rPr lang="en-US" sz="1200" dirty="0"/>
              <a:t> Gen 1 |</a:t>
            </a:r>
            <a:r>
              <a:rPr lang="en-US" sz="1200" dirty="0" err="1"/>
              <a:t>CubeSpace</a:t>
            </a:r>
            <a:r>
              <a:rPr lang="en-US" sz="1200" dirty="0"/>
              <a:t> Satellite Systems</a:t>
            </a:r>
            <a:endParaRPr lang="en-US" dirty="0"/>
          </a:p>
        </p:txBody>
      </p:sp>
      <p:pic>
        <p:nvPicPr>
          <p:cNvPr id="6" name="Picture 6" descr="Logo&#10;&#10;Description automatically generated">
            <a:extLst>
              <a:ext uri="{FF2B5EF4-FFF2-40B4-BE49-F238E27FC236}">
                <a16:creationId xmlns:a16="http://schemas.microsoft.com/office/drawing/2014/main" id="{2FAD6771-83B7-FBA1-EA22-6D9D1CB87661}"/>
              </a:ext>
            </a:extLst>
          </p:cNvPr>
          <p:cNvPicPr>
            <a:picLocks noChangeAspect="1"/>
          </p:cNvPicPr>
          <p:nvPr/>
        </p:nvPicPr>
        <p:blipFill>
          <a:blip r:embed="rId4"/>
          <a:stretch>
            <a:fillRect/>
          </a:stretch>
        </p:blipFill>
        <p:spPr>
          <a:xfrm>
            <a:off x="11465604" y="-681"/>
            <a:ext cx="727076" cy="727076"/>
          </a:xfrm>
          <a:prstGeom prst="rect">
            <a:avLst/>
          </a:prstGeom>
        </p:spPr>
      </p:pic>
    </p:spTree>
    <p:extLst>
      <p:ext uri="{BB962C8B-B14F-4D97-AF65-F5344CB8AC3E}">
        <p14:creationId xmlns:p14="http://schemas.microsoft.com/office/powerpoint/2010/main" val="234183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C051A-464E-4C21-8582-44FB17780ABB}"/>
              </a:ext>
            </a:extLst>
          </p:cNvPr>
          <p:cNvSpPr>
            <a:spLocks noGrp="1"/>
          </p:cNvSpPr>
          <p:nvPr>
            <p:ph type="title"/>
          </p:nvPr>
        </p:nvSpPr>
        <p:spPr/>
        <p:txBody>
          <a:bodyPr/>
          <a:lstStyle/>
          <a:p>
            <a:r>
              <a:rPr lang="en-US" dirty="0"/>
              <a:t>The Ideal: ADCS State Manager</a:t>
            </a:r>
          </a:p>
        </p:txBody>
      </p:sp>
      <p:sp>
        <p:nvSpPr>
          <p:cNvPr id="4" name="Slide Number Placeholder 3"/>
          <p:cNvSpPr>
            <a:spLocks noGrp="1"/>
          </p:cNvSpPr>
          <p:nvPr>
            <p:ph type="sldNum" sz="quarter" idx="4"/>
          </p:nvPr>
        </p:nvSpPr>
        <p:spPr/>
        <p:txBody>
          <a:bodyPr/>
          <a:lstStyle/>
          <a:p>
            <a:fld id="{FC570E26-FC15-4AA8-90CC-DE4D2ACF0111}" type="slidenum">
              <a:rPr lang="en-US" smtClean="0"/>
              <a:pPr/>
              <a:t>3</a:t>
            </a:fld>
            <a:endParaRPr lang="en-US"/>
          </a:p>
        </p:txBody>
      </p:sp>
      <p:sp>
        <p:nvSpPr>
          <p:cNvPr id="6" name="Content Placeholder 5">
            <a:extLst>
              <a:ext uri="{FF2B5EF4-FFF2-40B4-BE49-F238E27FC236}">
                <a16:creationId xmlns:a16="http://schemas.microsoft.com/office/drawing/2014/main" id="{F09CA6BE-6AD1-58FA-6E74-EF4DBA900418}"/>
              </a:ext>
            </a:extLst>
          </p:cNvPr>
          <p:cNvSpPr>
            <a:spLocks noGrp="1"/>
          </p:cNvSpPr>
          <p:nvPr>
            <p:ph idx="1"/>
          </p:nvPr>
        </p:nvSpPr>
        <p:spPr>
          <a:xfrm>
            <a:off x="451692" y="1123722"/>
            <a:ext cx="7561161" cy="4908783"/>
          </a:xfrm>
        </p:spPr>
        <p:txBody>
          <a:bodyPr/>
          <a:lstStyle/>
          <a:p>
            <a:r>
              <a:rPr lang="en-US" dirty="0"/>
              <a:t>Monitor and Log errors reported by the OBC</a:t>
            </a:r>
          </a:p>
          <a:p>
            <a:r>
              <a:rPr lang="en-US" dirty="0"/>
              <a:t>Take action as needed to correct errors</a:t>
            </a:r>
          </a:p>
          <a:p>
            <a:r>
              <a:rPr lang="en-US" dirty="0"/>
              <a:t>Intelligently override the logic of ADCS in Emergencies</a:t>
            </a:r>
          </a:p>
          <a:p>
            <a:r>
              <a:rPr lang="en-US" dirty="0"/>
              <a:t>Perform necessarily well, but not replace the ADCS Logic at all times</a:t>
            </a:r>
          </a:p>
        </p:txBody>
      </p:sp>
      <p:pic>
        <p:nvPicPr>
          <p:cNvPr id="2050" name="Picture 2">
            <a:extLst>
              <a:ext uri="{FF2B5EF4-FFF2-40B4-BE49-F238E27FC236}">
                <a16:creationId xmlns:a16="http://schemas.microsoft.com/office/drawing/2014/main" id="{409FA9E0-CFC6-4F38-72B6-565B9BCC8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682" y="372108"/>
            <a:ext cx="5201644" cy="52016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313CD9-FFE3-92B2-6372-3AF6A84413FA}"/>
              </a:ext>
            </a:extLst>
          </p:cNvPr>
          <p:cNvSpPr txBox="1"/>
          <p:nvPr/>
        </p:nvSpPr>
        <p:spPr>
          <a:xfrm>
            <a:off x="7536598" y="4964853"/>
            <a:ext cx="4355773" cy="276999"/>
          </a:xfrm>
          <a:prstGeom prst="rect">
            <a:avLst/>
          </a:prstGeom>
          <a:noFill/>
        </p:spPr>
        <p:txBody>
          <a:bodyPr wrap="square" rtlCol="0">
            <a:spAutoFit/>
          </a:bodyPr>
          <a:lstStyle/>
          <a:p>
            <a:pPr algn="ctr"/>
            <a:r>
              <a:rPr lang="en-US" sz="1200" dirty="0"/>
              <a:t> OBC: ARM Cortex-M7|Endurosat AD</a:t>
            </a:r>
            <a:endParaRPr lang="en-US" dirty="0"/>
          </a:p>
        </p:txBody>
      </p:sp>
      <p:pic>
        <p:nvPicPr>
          <p:cNvPr id="7" name="Picture 6" descr="Logo&#10;&#10;Description automatically generated">
            <a:extLst>
              <a:ext uri="{FF2B5EF4-FFF2-40B4-BE49-F238E27FC236}">
                <a16:creationId xmlns:a16="http://schemas.microsoft.com/office/drawing/2014/main" id="{1C15EAB7-B417-BCBC-AAE5-AAF8392AA685}"/>
              </a:ext>
            </a:extLst>
          </p:cNvPr>
          <p:cNvPicPr>
            <a:picLocks noChangeAspect="1"/>
          </p:cNvPicPr>
          <p:nvPr/>
        </p:nvPicPr>
        <p:blipFill>
          <a:blip r:embed="rId4"/>
          <a:stretch>
            <a:fillRect/>
          </a:stretch>
        </p:blipFill>
        <p:spPr>
          <a:xfrm>
            <a:off x="11465604" y="-681"/>
            <a:ext cx="727076" cy="727076"/>
          </a:xfrm>
          <a:prstGeom prst="rect">
            <a:avLst/>
          </a:prstGeom>
        </p:spPr>
      </p:pic>
    </p:spTree>
    <p:extLst>
      <p:ext uri="{BB962C8B-B14F-4D97-AF65-F5344CB8AC3E}">
        <p14:creationId xmlns:p14="http://schemas.microsoft.com/office/powerpoint/2010/main" val="119096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C051A-464E-4C21-8582-44FB17780ABB}"/>
              </a:ext>
            </a:extLst>
          </p:cNvPr>
          <p:cNvSpPr>
            <a:spLocks noGrp="1"/>
          </p:cNvSpPr>
          <p:nvPr>
            <p:ph type="title"/>
          </p:nvPr>
        </p:nvSpPr>
        <p:spPr/>
        <p:txBody>
          <a:bodyPr/>
          <a:lstStyle/>
          <a:p>
            <a:r>
              <a:rPr lang="en-US" dirty="0"/>
              <a:t>The Design: ADCS State Manager</a:t>
            </a:r>
          </a:p>
        </p:txBody>
      </p:sp>
      <p:sp>
        <p:nvSpPr>
          <p:cNvPr id="4" name="Slide Number Placeholder 3"/>
          <p:cNvSpPr>
            <a:spLocks noGrp="1"/>
          </p:cNvSpPr>
          <p:nvPr>
            <p:ph type="sldNum" sz="quarter" idx="4"/>
          </p:nvPr>
        </p:nvSpPr>
        <p:spPr/>
        <p:txBody>
          <a:bodyPr/>
          <a:lstStyle/>
          <a:p>
            <a:fld id="{FC570E26-FC15-4AA8-90CC-DE4D2ACF0111}" type="slidenum">
              <a:rPr lang="en-US" smtClean="0"/>
              <a:pPr/>
              <a:t>4</a:t>
            </a:fld>
            <a:endParaRPr lang="en-US"/>
          </a:p>
        </p:txBody>
      </p:sp>
      <p:pic>
        <p:nvPicPr>
          <p:cNvPr id="3074" name="Picture 2">
            <a:extLst>
              <a:ext uri="{FF2B5EF4-FFF2-40B4-BE49-F238E27FC236}">
                <a16:creationId xmlns:a16="http://schemas.microsoft.com/office/drawing/2014/main" id="{5517E6BE-EEAA-45F7-4595-D30BC0DFC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192" y="975450"/>
            <a:ext cx="10087615" cy="490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10;&#10;Description automatically generated">
            <a:extLst>
              <a:ext uri="{FF2B5EF4-FFF2-40B4-BE49-F238E27FC236}">
                <a16:creationId xmlns:a16="http://schemas.microsoft.com/office/drawing/2014/main" id="{FBCD2DD4-B29B-1199-B06A-9273CCD14DB9}"/>
              </a:ext>
            </a:extLst>
          </p:cNvPr>
          <p:cNvPicPr>
            <a:picLocks noChangeAspect="1"/>
          </p:cNvPicPr>
          <p:nvPr/>
        </p:nvPicPr>
        <p:blipFill>
          <a:blip r:embed="rId4"/>
          <a:stretch>
            <a:fillRect/>
          </a:stretch>
        </p:blipFill>
        <p:spPr>
          <a:xfrm>
            <a:off x="11465604" y="-681"/>
            <a:ext cx="727076" cy="727076"/>
          </a:xfrm>
          <a:prstGeom prst="rect">
            <a:avLst/>
          </a:prstGeom>
        </p:spPr>
      </p:pic>
    </p:spTree>
    <p:extLst>
      <p:ext uri="{BB962C8B-B14F-4D97-AF65-F5344CB8AC3E}">
        <p14:creationId xmlns:p14="http://schemas.microsoft.com/office/powerpoint/2010/main" val="363920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C051A-464E-4C21-8582-44FB17780ABB}"/>
              </a:ext>
            </a:extLst>
          </p:cNvPr>
          <p:cNvSpPr>
            <a:spLocks noGrp="1"/>
          </p:cNvSpPr>
          <p:nvPr>
            <p:ph type="title"/>
          </p:nvPr>
        </p:nvSpPr>
        <p:spPr/>
        <p:txBody>
          <a:bodyPr/>
          <a:lstStyle/>
          <a:p>
            <a:r>
              <a:rPr lang="en-US" dirty="0"/>
              <a:t>The Solution: ADCS State Manager</a:t>
            </a:r>
          </a:p>
        </p:txBody>
      </p:sp>
      <p:sp>
        <p:nvSpPr>
          <p:cNvPr id="4" name="Slide Number Placeholder 3"/>
          <p:cNvSpPr>
            <a:spLocks noGrp="1"/>
          </p:cNvSpPr>
          <p:nvPr>
            <p:ph type="sldNum" sz="quarter" idx="4"/>
          </p:nvPr>
        </p:nvSpPr>
        <p:spPr/>
        <p:txBody>
          <a:bodyPr/>
          <a:lstStyle/>
          <a:p>
            <a:fld id="{FC570E26-FC15-4AA8-90CC-DE4D2ACF0111}" type="slidenum">
              <a:rPr lang="en-US" smtClean="0"/>
              <a:pPr/>
              <a:t>5</a:t>
            </a:fld>
            <a:endParaRPr lang="en-US"/>
          </a:p>
        </p:txBody>
      </p:sp>
      <p:sp>
        <p:nvSpPr>
          <p:cNvPr id="6" name="Content Placeholder 5">
            <a:extLst>
              <a:ext uri="{FF2B5EF4-FFF2-40B4-BE49-F238E27FC236}">
                <a16:creationId xmlns:a16="http://schemas.microsoft.com/office/drawing/2014/main" id="{F09CA6BE-6AD1-58FA-6E74-EF4DBA900418}"/>
              </a:ext>
            </a:extLst>
          </p:cNvPr>
          <p:cNvSpPr>
            <a:spLocks noGrp="1"/>
          </p:cNvSpPr>
          <p:nvPr>
            <p:ph idx="1"/>
          </p:nvPr>
        </p:nvSpPr>
        <p:spPr>
          <a:xfrm>
            <a:off x="451692" y="1123722"/>
            <a:ext cx="11022335" cy="4908783"/>
          </a:xfrm>
        </p:spPr>
        <p:txBody>
          <a:bodyPr lIns="91440" tIns="45720" rIns="91440" bIns="45720" anchor="t"/>
          <a:lstStyle/>
          <a:p>
            <a:pPr marL="227965" indent="-227965"/>
            <a:r>
              <a:rPr lang="en-US" dirty="0"/>
              <a:t>Health Monitor</a:t>
            </a:r>
            <a:endParaRPr lang="en-US"/>
          </a:p>
          <a:p>
            <a:pPr marL="685165" lvl="1" indent="-227965"/>
            <a:r>
              <a:rPr lang="en-US" dirty="0"/>
              <a:t>Reported errors         “Sickness” Score.</a:t>
            </a:r>
          </a:p>
          <a:p>
            <a:pPr marL="685165" lvl="1" indent="-227965"/>
            <a:r>
              <a:rPr lang="en-US" dirty="0"/>
              <a:t>If errors are too severe, immediately order a restart</a:t>
            </a:r>
          </a:p>
          <a:p>
            <a:pPr marL="685165" lvl="1" indent="-227965"/>
            <a:r>
              <a:rPr lang="en-US" dirty="0"/>
              <a:t>Determine if appropriate </a:t>
            </a:r>
            <a:r>
              <a:rPr lang="en-US" i="1" dirty="0" err="1"/>
              <a:t>runmode</a:t>
            </a:r>
            <a:r>
              <a:rPr lang="en-US" i="1" dirty="0"/>
              <a:t> </a:t>
            </a:r>
            <a:r>
              <a:rPr lang="en-US" dirty="0"/>
              <a:t>is detected.</a:t>
            </a:r>
          </a:p>
          <a:p>
            <a:pPr marL="227965" indent="-227965"/>
            <a:r>
              <a:rPr lang="en-US" dirty="0"/>
              <a:t>Error Handling</a:t>
            </a:r>
          </a:p>
          <a:p>
            <a:pPr marL="685165" lvl="1" indent="-227965"/>
            <a:r>
              <a:rPr lang="en-US" dirty="0"/>
              <a:t>Perform action on detected errors</a:t>
            </a:r>
          </a:p>
          <a:p>
            <a:pPr marL="685165" lvl="1" indent="-227965"/>
            <a:r>
              <a:rPr lang="en-US" dirty="0"/>
              <a:t>Examine for change in error status</a:t>
            </a:r>
          </a:p>
          <a:p>
            <a:pPr marL="227965" indent="-227965"/>
            <a:r>
              <a:rPr lang="en-US" dirty="0"/>
              <a:t>Nominal Runtime</a:t>
            </a:r>
          </a:p>
          <a:p>
            <a:pPr marL="685165" lvl="1" indent="-227965"/>
            <a:r>
              <a:rPr lang="en-US" dirty="0"/>
              <a:t>Operate </a:t>
            </a:r>
            <a:r>
              <a:rPr lang="en-US" i="1" dirty="0" err="1"/>
              <a:t>runmode</a:t>
            </a:r>
            <a:r>
              <a:rPr lang="en-US" i="1" dirty="0"/>
              <a:t> </a:t>
            </a:r>
            <a:r>
              <a:rPr lang="en-US" dirty="0"/>
              <a:t>override as necessary</a:t>
            </a:r>
          </a:p>
          <a:p>
            <a:pPr marL="685165" lvl="1" indent="-227965"/>
            <a:r>
              <a:rPr lang="en-US" dirty="0"/>
              <a:t>Perform various miscellaneous tasks (ex. Status logging)</a:t>
            </a:r>
          </a:p>
          <a:p>
            <a:pPr marL="685165" lvl="1" indent="-227965"/>
            <a:endParaRPr lang="en-US" dirty="0"/>
          </a:p>
        </p:txBody>
      </p:sp>
      <p:pic>
        <p:nvPicPr>
          <p:cNvPr id="2" name="Graphic 4" descr="Arrow Right with solid fill">
            <a:extLst>
              <a:ext uri="{FF2B5EF4-FFF2-40B4-BE49-F238E27FC236}">
                <a16:creationId xmlns:a16="http://schemas.microsoft.com/office/drawing/2014/main" id="{3F6482A4-D158-CE0B-0D27-F425288341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5726" y="1481919"/>
            <a:ext cx="539087" cy="527714"/>
          </a:xfrm>
          <a:prstGeom prst="rect">
            <a:avLst/>
          </a:prstGeom>
        </p:spPr>
      </p:pic>
      <p:pic>
        <p:nvPicPr>
          <p:cNvPr id="7" name="Picture 6" descr="Logo&#10;&#10;Description automatically generated">
            <a:extLst>
              <a:ext uri="{FF2B5EF4-FFF2-40B4-BE49-F238E27FC236}">
                <a16:creationId xmlns:a16="http://schemas.microsoft.com/office/drawing/2014/main" id="{6D38A131-40CD-6F0D-CC72-904004E378EF}"/>
              </a:ext>
            </a:extLst>
          </p:cNvPr>
          <p:cNvPicPr>
            <a:picLocks noChangeAspect="1"/>
          </p:cNvPicPr>
          <p:nvPr/>
        </p:nvPicPr>
        <p:blipFill>
          <a:blip r:embed="rId5"/>
          <a:stretch>
            <a:fillRect/>
          </a:stretch>
        </p:blipFill>
        <p:spPr>
          <a:xfrm>
            <a:off x="11465604" y="-681"/>
            <a:ext cx="727076" cy="727076"/>
          </a:xfrm>
          <a:prstGeom prst="rect">
            <a:avLst/>
          </a:prstGeom>
        </p:spPr>
      </p:pic>
    </p:spTree>
    <p:extLst>
      <p:ext uri="{BB962C8B-B14F-4D97-AF65-F5344CB8AC3E}">
        <p14:creationId xmlns:p14="http://schemas.microsoft.com/office/powerpoint/2010/main" val="104123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C051A-464E-4C21-8582-44FB17780ABB}"/>
              </a:ext>
            </a:extLst>
          </p:cNvPr>
          <p:cNvSpPr>
            <a:spLocks noGrp="1"/>
          </p:cNvSpPr>
          <p:nvPr>
            <p:ph type="title"/>
          </p:nvPr>
        </p:nvSpPr>
        <p:spPr/>
        <p:txBody>
          <a:bodyPr/>
          <a:lstStyle/>
          <a:p>
            <a:r>
              <a:rPr lang="en-US" dirty="0"/>
              <a:t>The Flaw: Systemic Failure</a:t>
            </a:r>
          </a:p>
        </p:txBody>
      </p:sp>
      <p:sp>
        <p:nvSpPr>
          <p:cNvPr id="4" name="Slide Number Placeholder 3"/>
          <p:cNvSpPr>
            <a:spLocks noGrp="1"/>
          </p:cNvSpPr>
          <p:nvPr>
            <p:ph type="sldNum" sz="quarter" idx="4"/>
          </p:nvPr>
        </p:nvSpPr>
        <p:spPr/>
        <p:txBody>
          <a:bodyPr/>
          <a:lstStyle/>
          <a:p>
            <a:fld id="{FC570E26-FC15-4AA8-90CC-DE4D2ACF0111}" type="slidenum">
              <a:rPr lang="en-US" smtClean="0"/>
              <a:pPr/>
              <a:t>6</a:t>
            </a:fld>
            <a:endParaRPr lang="en-US"/>
          </a:p>
        </p:txBody>
      </p:sp>
      <p:sp>
        <p:nvSpPr>
          <p:cNvPr id="6" name="Content Placeholder 5">
            <a:extLst>
              <a:ext uri="{FF2B5EF4-FFF2-40B4-BE49-F238E27FC236}">
                <a16:creationId xmlns:a16="http://schemas.microsoft.com/office/drawing/2014/main" id="{F09CA6BE-6AD1-58FA-6E74-EF4DBA900418}"/>
              </a:ext>
            </a:extLst>
          </p:cNvPr>
          <p:cNvSpPr>
            <a:spLocks noGrp="1"/>
          </p:cNvSpPr>
          <p:nvPr>
            <p:ph idx="1"/>
          </p:nvPr>
        </p:nvSpPr>
        <p:spPr>
          <a:xfrm>
            <a:off x="451692" y="1123722"/>
            <a:ext cx="8196999" cy="4908783"/>
          </a:xfrm>
        </p:spPr>
        <p:txBody>
          <a:bodyPr lIns="91440" tIns="45720" rIns="91440" bIns="45720" anchor="t"/>
          <a:lstStyle/>
          <a:p>
            <a:pPr marL="227965" indent="-227965"/>
            <a:r>
              <a:rPr lang="en-US" dirty="0"/>
              <a:t>Power Failure</a:t>
            </a:r>
          </a:p>
          <a:p>
            <a:pPr marL="227965" indent="-227965"/>
            <a:r>
              <a:rPr lang="en-US" dirty="0"/>
              <a:t>OBC Failure</a:t>
            </a:r>
          </a:p>
          <a:p>
            <a:pPr marL="685165" lvl="1" indent="-227965"/>
            <a:r>
              <a:rPr lang="en-US" dirty="0"/>
              <a:t>State Manager Process Crash</a:t>
            </a:r>
          </a:p>
          <a:p>
            <a:pPr marL="685165" lvl="1" indent="-227965"/>
            <a:r>
              <a:rPr lang="en-US" dirty="0"/>
              <a:t>OBC Crash</a:t>
            </a:r>
          </a:p>
          <a:p>
            <a:pPr marL="685165" lvl="1" indent="-227965"/>
            <a:r>
              <a:rPr lang="en-US" dirty="0"/>
              <a:t>OBC Failure</a:t>
            </a:r>
          </a:p>
          <a:p>
            <a:pPr marL="227965" indent="-227965"/>
            <a:r>
              <a:rPr lang="en-US" dirty="0"/>
              <a:t>ADCS Failure</a:t>
            </a:r>
          </a:p>
          <a:p>
            <a:pPr marL="685165" lvl="1" indent="-227965"/>
            <a:endParaRPr lang="en-US" dirty="0"/>
          </a:p>
          <a:p>
            <a:pPr marL="685165" lvl="1" indent="-227965"/>
            <a:endParaRPr lang="en-US" dirty="0"/>
          </a:p>
        </p:txBody>
      </p:sp>
      <p:pic>
        <p:nvPicPr>
          <p:cNvPr id="2" name="Picture 4">
            <a:extLst>
              <a:ext uri="{FF2B5EF4-FFF2-40B4-BE49-F238E27FC236}">
                <a16:creationId xmlns:a16="http://schemas.microsoft.com/office/drawing/2014/main" id="{42216F8E-77BD-BA33-A6FB-35309F9771CE}"/>
              </a:ext>
            </a:extLst>
          </p:cNvPr>
          <p:cNvPicPr>
            <a:picLocks noChangeAspect="1"/>
          </p:cNvPicPr>
          <p:nvPr/>
        </p:nvPicPr>
        <p:blipFill>
          <a:blip r:embed="rId3"/>
          <a:stretch>
            <a:fillRect/>
          </a:stretch>
        </p:blipFill>
        <p:spPr>
          <a:xfrm>
            <a:off x="8653153" y="1149713"/>
            <a:ext cx="3089563" cy="4123143"/>
          </a:xfrm>
          <a:prstGeom prst="rect">
            <a:avLst/>
          </a:prstGeom>
        </p:spPr>
      </p:pic>
      <p:sp>
        <p:nvSpPr>
          <p:cNvPr id="7" name="TextBox 6">
            <a:extLst>
              <a:ext uri="{FF2B5EF4-FFF2-40B4-BE49-F238E27FC236}">
                <a16:creationId xmlns:a16="http://schemas.microsoft.com/office/drawing/2014/main" id="{9208FCF5-C49F-9F40-1630-40FA635B45FC}"/>
              </a:ext>
            </a:extLst>
          </p:cNvPr>
          <p:cNvSpPr txBox="1"/>
          <p:nvPr/>
        </p:nvSpPr>
        <p:spPr>
          <a:xfrm>
            <a:off x="8021507" y="5276580"/>
            <a:ext cx="4355773" cy="276999"/>
          </a:xfrm>
          <a:prstGeom prst="rect">
            <a:avLst/>
          </a:prstGeom>
          <a:noFill/>
        </p:spPr>
        <p:txBody>
          <a:bodyPr wrap="square" lIns="91440" tIns="45720" rIns="91440" bIns="45720" rtlCol="0" anchor="t">
            <a:spAutoFit/>
          </a:bodyPr>
          <a:lstStyle/>
          <a:p>
            <a:pPr algn="ctr"/>
            <a:r>
              <a:rPr lang="en-US" sz="1200" dirty="0"/>
              <a:t> EPS+OBC+UHF+ADCS Stack | EagleSat-2</a:t>
            </a:r>
            <a:endParaRPr lang="en-US" dirty="0"/>
          </a:p>
        </p:txBody>
      </p:sp>
      <p:pic>
        <p:nvPicPr>
          <p:cNvPr id="8" name="Picture 6" descr="Logo&#10;&#10;Description automatically generated">
            <a:extLst>
              <a:ext uri="{FF2B5EF4-FFF2-40B4-BE49-F238E27FC236}">
                <a16:creationId xmlns:a16="http://schemas.microsoft.com/office/drawing/2014/main" id="{8AAC2A04-A1D9-7956-235B-77D017EC9F96}"/>
              </a:ext>
            </a:extLst>
          </p:cNvPr>
          <p:cNvPicPr>
            <a:picLocks noChangeAspect="1"/>
          </p:cNvPicPr>
          <p:nvPr/>
        </p:nvPicPr>
        <p:blipFill>
          <a:blip r:embed="rId4"/>
          <a:stretch>
            <a:fillRect/>
          </a:stretch>
        </p:blipFill>
        <p:spPr>
          <a:xfrm>
            <a:off x="11465604" y="-681"/>
            <a:ext cx="727076" cy="727076"/>
          </a:xfrm>
          <a:prstGeom prst="rect">
            <a:avLst/>
          </a:prstGeom>
        </p:spPr>
      </p:pic>
    </p:spTree>
    <p:extLst>
      <p:ext uri="{BB962C8B-B14F-4D97-AF65-F5344CB8AC3E}">
        <p14:creationId xmlns:p14="http://schemas.microsoft.com/office/powerpoint/2010/main" val="339009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C051A-464E-4C21-8582-44FB17780ABB}"/>
              </a:ext>
            </a:extLst>
          </p:cNvPr>
          <p:cNvSpPr>
            <a:spLocks noGrp="1"/>
          </p:cNvSpPr>
          <p:nvPr>
            <p:ph type="title"/>
          </p:nvPr>
        </p:nvSpPr>
        <p:spPr/>
        <p:txBody>
          <a:bodyPr lIns="91440" tIns="45720" rIns="91440" bIns="45720" anchor="b"/>
          <a:lstStyle/>
          <a:p>
            <a:r>
              <a:rPr lang="en-US" dirty="0">
                <a:ea typeface="Tahoma"/>
                <a:cs typeface="Tahoma"/>
              </a:rPr>
              <a:t>Status: ADCS State Manager</a:t>
            </a:r>
            <a:endParaRPr lang="en-US" dirty="0"/>
          </a:p>
        </p:txBody>
      </p:sp>
      <p:sp>
        <p:nvSpPr>
          <p:cNvPr id="4" name="Slide Number Placeholder 3"/>
          <p:cNvSpPr>
            <a:spLocks noGrp="1"/>
          </p:cNvSpPr>
          <p:nvPr>
            <p:ph type="sldNum" sz="quarter" idx="4"/>
          </p:nvPr>
        </p:nvSpPr>
        <p:spPr/>
        <p:txBody>
          <a:bodyPr/>
          <a:lstStyle/>
          <a:p>
            <a:fld id="{FC570E26-FC15-4AA8-90CC-DE4D2ACF0111}" type="slidenum">
              <a:rPr lang="en-US" smtClean="0"/>
              <a:pPr/>
              <a:t>7</a:t>
            </a:fld>
            <a:endParaRPr lang="en-US"/>
          </a:p>
        </p:txBody>
      </p:sp>
      <p:sp>
        <p:nvSpPr>
          <p:cNvPr id="6" name="Content Placeholder 5">
            <a:extLst>
              <a:ext uri="{FF2B5EF4-FFF2-40B4-BE49-F238E27FC236}">
                <a16:creationId xmlns:a16="http://schemas.microsoft.com/office/drawing/2014/main" id="{F09CA6BE-6AD1-58FA-6E74-EF4DBA900418}"/>
              </a:ext>
            </a:extLst>
          </p:cNvPr>
          <p:cNvSpPr>
            <a:spLocks noGrp="1"/>
          </p:cNvSpPr>
          <p:nvPr>
            <p:ph idx="1"/>
          </p:nvPr>
        </p:nvSpPr>
        <p:spPr>
          <a:xfrm>
            <a:off x="451692" y="1123722"/>
            <a:ext cx="8196999" cy="4908783"/>
          </a:xfrm>
        </p:spPr>
        <p:txBody>
          <a:bodyPr lIns="91440" tIns="45720" rIns="91440" bIns="45720" anchor="t"/>
          <a:lstStyle/>
          <a:p>
            <a:pPr marL="227965" indent="-227965"/>
            <a:r>
              <a:rPr lang="en-US" dirty="0"/>
              <a:t>April 7th, 2023:</a:t>
            </a:r>
          </a:p>
          <a:p>
            <a:pPr marL="685165" lvl="1" indent="-227965"/>
            <a:r>
              <a:rPr lang="en-US" dirty="0">
                <a:latin typeface="Century Gothic"/>
              </a:rPr>
              <a:t>State Manager in development</a:t>
            </a:r>
          </a:p>
          <a:p>
            <a:pPr marL="685165" lvl="1" indent="-227965"/>
            <a:r>
              <a:rPr lang="en-US" dirty="0">
                <a:latin typeface="Century Gothic"/>
              </a:rPr>
              <a:t>Health Monitor Completed</a:t>
            </a:r>
          </a:p>
          <a:p>
            <a:pPr marL="685165" lvl="1" indent="-227965"/>
            <a:r>
              <a:rPr lang="en-US" dirty="0">
                <a:latin typeface="Century Gothic"/>
              </a:rPr>
              <a:t>Error Checking In Progress</a:t>
            </a:r>
          </a:p>
          <a:p>
            <a:pPr marL="685165" lvl="1" indent="-227965"/>
            <a:r>
              <a:rPr lang="en-US" dirty="0">
                <a:latin typeface="Century Gothic"/>
              </a:rPr>
              <a:t>Nominal Runtime Designed</a:t>
            </a:r>
          </a:p>
          <a:p>
            <a:pPr marL="685165" lvl="1" indent="-227965"/>
            <a:r>
              <a:rPr lang="en-US" dirty="0">
                <a:latin typeface="Century Gothic"/>
              </a:rPr>
              <a:t>Restart Logic In Progress</a:t>
            </a:r>
          </a:p>
          <a:p>
            <a:pPr marL="227965" indent="-227965"/>
            <a:r>
              <a:rPr lang="en-US" dirty="0">
                <a:latin typeface="Century Gothic"/>
              </a:rPr>
              <a:t>Goal: Completed April 30th, 2023</a:t>
            </a:r>
          </a:p>
          <a:p>
            <a:pPr marL="685165" lvl="1" indent="-227965"/>
            <a:endParaRPr lang="en-US" dirty="0"/>
          </a:p>
          <a:p>
            <a:pPr marL="685165" lvl="1" indent="-227965"/>
            <a:endParaRPr lang="en-US" dirty="0"/>
          </a:p>
        </p:txBody>
      </p:sp>
      <p:pic>
        <p:nvPicPr>
          <p:cNvPr id="2" name="Picture 4">
            <a:extLst>
              <a:ext uri="{FF2B5EF4-FFF2-40B4-BE49-F238E27FC236}">
                <a16:creationId xmlns:a16="http://schemas.microsoft.com/office/drawing/2014/main" id="{42216F8E-77BD-BA33-A6FB-35309F9771CE}"/>
              </a:ext>
            </a:extLst>
          </p:cNvPr>
          <p:cNvPicPr>
            <a:picLocks noChangeAspect="1"/>
          </p:cNvPicPr>
          <p:nvPr/>
        </p:nvPicPr>
        <p:blipFill>
          <a:blip r:embed="rId3"/>
          <a:stretch>
            <a:fillRect/>
          </a:stretch>
        </p:blipFill>
        <p:spPr>
          <a:xfrm>
            <a:off x="8653153" y="1149713"/>
            <a:ext cx="3089563" cy="4123143"/>
          </a:xfrm>
          <a:prstGeom prst="rect">
            <a:avLst/>
          </a:prstGeom>
        </p:spPr>
      </p:pic>
      <p:sp>
        <p:nvSpPr>
          <p:cNvPr id="7" name="TextBox 6">
            <a:extLst>
              <a:ext uri="{FF2B5EF4-FFF2-40B4-BE49-F238E27FC236}">
                <a16:creationId xmlns:a16="http://schemas.microsoft.com/office/drawing/2014/main" id="{9208FCF5-C49F-9F40-1630-40FA635B45FC}"/>
              </a:ext>
            </a:extLst>
          </p:cNvPr>
          <p:cNvSpPr txBox="1"/>
          <p:nvPr/>
        </p:nvSpPr>
        <p:spPr>
          <a:xfrm>
            <a:off x="8021507" y="5276580"/>
            <a:ext cx="4355773" cy="276999"/>
          </a:xfrm>
          <a:prstGeom prst="rect">
            <a:avLst/>
          </a:prstGeom>
          <a:noFill/>
        </p:spPr>
        <p:txBody>
          <a:bodyPr wrap="square" lIns="91440" tIns="45720" rIns="91440" bIns="45720" rtlCol="0" anchor="t">
            <a:spAutoFit/>
          </a:bodyPr>
          <a:lstStyle/>
          <a:p>
            <a:pPr algn="ctr"/>
            <a:r>
              <a:rPr lang="en-US" sz="1200" dirty="0"/>
              <a:t> EPS+OBC+UHF+ADCS Stack | EagleSat-2</a:t>
            </a:r>
            <a:endParaRPr lang="en-US" dirty="0"/>
          </a:p>
        </p:txBody>
      </p:sp>
      <p:pic>
        <p:nvPicPr>
          <p:cNvPr id="8" name="Picture 6" descr="Logo&#10;&#10;Description automatically generated">
            <a:extLst>
              <a:ext uri="{FF2B5EF4-FFF2-40B4-BE49-F238E27FC236}">
                <a16:creationId xmlns:a16="http://schemas.microsoft.com/office/drawing/2014/main" id="{8AAC2A04-A1D9-7956-235B-77D017EC9F96}"/>
              </a:ext>
            </a:extLst>
          </p:cNvPr>
          <p:cNvPicPr>
            <a:picLocks noChangeAspect="1"/>
          </p:cNvPicPr>
          <p:nvPr/>
        </p:nvPicPr>
        <p:blipFill>
          <a:blip r:embed="rId4"/>
          <a:stretch>
            <a:fillRect/>
          </a:stretch>
        </p:blipFill>
        <p:spPr>
          <a:xfrm>
            <a:off x="11465604" y="-681"/>
            <a:ext cx="727076" cy="727076"/>
          </a:xfrm>
          <a:prstGeom prst="rect">
            <a:avLst/>
          </a:prstGeom>
        </p:spPr>
      </p:pic>
    </p:spTree>
    <p:extLst>
      <p:ext uri="{BB962C8B-B14F-4D97-AF65-F5344CB8AC3E}">
        <p14:creationId xmlns:p14="http://schemas.microsoft.com/office/powerpoint/2010/main" val="2018658906"/>
      </p:ext>
    </p:extLst>
  </p:cSld>
  <p:clrMapOvr>
    <a:masterClrMapping/>
  </p:clrMapOvr>
</p:sld>
</file>

<file path=ppt/theme/theme1.xml><?xml version="1.0" encoding="utf-8"?>
<a:theme xmlns:a="http://schemas.openxmlformats.org/drawingml/2006/main" name="EagleSa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gleSat Theme" id="{4A9ACD81-D806-43B2-ADCF-D0AF29BFD955}" vid="{C63D2023-325B-4A84-B25A-3CF256075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82CE8AAA6D044CAE2E60D48871CC72" ma:contentTypeVersion="20" ma:contentTypeDescription="Create a new document." ma:contentTypeScope="" ma:versionID="48de379b00cd68d008122322fc968c39">
  <xsd:schema xmlns:xsd="http://www.w3.org/2001/XMLSchema" xmlns:xs="http://www.w3.org/2001/XMLSchema" xmlns:p="http://schemas.microsoft.com/office/2006/metadata/properties" xmlns:ns2="2bf2d388-9b68-4952-9bcd-945bcd3bc124" xmlns:ns3="6c160ac7-2e9f-4006-94dd-bfed52f16d06" xmlns:ns4="bf192eb6-175c-4ee1-9b68-ebc3cf1a256d" targetNamespace="http://schemas.microsoft.com/office/2006/metadata/properties" ma:root="true" ma:fieldsID="0b65381c2da9fbe244206af602dc6706" ns2:_="" ns3:_="" ns4:_="">
    <xsd:import namespace="2bf2d388-9b68-4952-9bcd-945bcd3bc124"/>
    <xsd:import namespace="6c160ac7-2e9f-4006-94dd-bfed52f16d06"/>
    <xsd:import namespace="bf192eb6-175c-4ee1-9b68-ebc3cf1a256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_Flow_SignoffStatus"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2d388-9b68-4952-9bcd-945bcd3bc1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0e5fadc-dddc-411a-92ba-a67e43ece3a1}" ma:internalName="TaxCatchAll" ma:showField="CatchAllData" ma:web="2bf2d388-9b68-4952-9bcd-945bcd3bc1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160ac7-2e9f-4006-94dd-bfed52f16d0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f192eb6-175c-4ee1-9b68-ebc3cf1a256d"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_x0024_Resources_x003a_core_x002c_Signoff_Status_x003b_">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a4ee6b6e-1dad-49a7-85d1-bf6bd711290a" ma:termSetId="09814cd3-568e-fe90-9814-8d621ff8fb84" ma:anchorId="fba54fb3-c3e1-fe81-a776-ca4b69148c4d" ma:open="true" ma:isKeyword="false">
      <xsd:complexType>
        <xsd:sequence>
          <xsd:element ref="pc:Terms" minOccurs="0" maxOccurs="1"/>
        </xsd:sequence>
      </xsd:complexType>
    </xsd:element>
    <xsd:element name="Comments" ma:index="30" nillable="true" ma:displayName="Comments" ma:description="Leave some notes" ma:format="Dropdown" ma:internalName="Comment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2bf2d388-9b68-4952-9bcd-945bcd3bc124">RHCWVWTZRMYC-44-14080</_dlc_DocId>
    <_dlc_DocIdUrl xmlns="2bf2d388-9b68-4952-9bcd-945bcd3bc124">
      <Url>https://myerauedu.sharepoint.com/teams/PR_College_of_Engineering/PC_EAGLESAT/_layouts/15/DocIdRedir.aspx?ID=RHCWVWTZRMYC-44-14080</Url>
      <Description>RHCWVWTZRMYC-44-14080</Description>
    </_dlc_DocIdUrl>
    <SharedWithUsers xmlns="6c160ac7-2e9f-4006-94dd-bfed52f16d06">
      <UserInfo>
        <DisplayName>Haiberg, Parker J.</DisplayName>
        <AccountId>265</AccountId>
        <AccountType/>
      </UserInfo>
      <UserInfo>
        <DisplayName>Parra, Anthony W.</DisplayName>
        <AccountId>266</AccountId>
        <AccountType/>
      </UserInfo>
      <UserInfo>
        <DisplayName>Roper, Gabriel</DisplayName>
        <AccountId>267</AccountId>
        <AccountType/>
      </UserInfo>
      <UserInfo>
        <DisplayName>Wood, Katherine K.</DisplayName>
        <AccountId>450</AccountId>
        <AccountType/>
      </UserInfo>
    </SharedWithUsers>
    <_Flow_SignoffStatus xmlns="bf192eb6-175c-4ee1-9b68-ebc3cf1a256d" xsi:nil="true"/>
    <lcf76f155ced4ddcb4097134ff3c332f xmlns="bf192eb6-175c-4ee1-9b68-ebc3cf1a256d">
      <Terms xmlns="http://schemas.microsoft.com/office/infopath/2007/PartnerControls"/>
    </lcf76f155ced4ddcb4097134ff3c332f>
    <TaxCatchAll xmlns="2bf2d388-9b68-4952-9bcd-945bcd3bc124" xsi:nil="true"/>
    <Comments xmlns="bf192eb6-175c-4ee1-9b68-ebc3cf1a256d"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FA722F-5598-4493-86B8-19A51B6AF943}">
  <ds:schemaRefs>
    <ds:schemaRef ds:uri="http://schemas.microsoft.com/sharepoint/v3/contenttype/forms"/>
  </ds:schemaRefs>
</ds:datastoreItem>
</file>

<file path=customXml/itemProps2.xml><?xml version="1.0" encoding="utf-8"?>
<ds:datastoreItem xmlns:ds="http://schemas.openxmlformats.org/officeDocument/2006/customXml" ds:itemID="{44309317-275B-4C96-B579-B5CEFBF41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2d388-9b68-4952-9bcd-945bcd3bc124"/>
    <ds:schemaRef ds:uri="6c160ac7-2e9f-4006-94dd-bfed52f16d06"/>
    <ds:schemaRef ds:uri="bf192eb6-175c-4ee1-9b68-ebc3cf1a25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C14B32-85E0-4BEB-B491-C4BBFEC96CB9}">
  <ds:schemaRefs>
    <ds:schemaRef ds:uri="2bf2d388-9b68-4952-9bcd-945bcd3bc124"/>
    <ds:schemaRef ds:uri="6c160ac7-2e9f-4006-94dd-bfed52f16d06"/>
    <ds:schemaRef ds:uri="bf192eb6-175c-4ee1-9b68-ebc3cf1a25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5C7758B-63F3-4140-B3E2-1FCB31BFBB3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Widescreen</PresentationFormat>
  <Paragraphs>85</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Tahoma</vt:lpstr>
      <vt:lpstr>EagleSat Theme</vt:lpstr>
      <vt:lpstr>PowerPoint Presentation</vt:lpstr>
      <vt:lpstr>Background: ADCS</vt:lpstr>
      <vt:lpstr>The Ideal: ADCS State Manager</vt:lpstr>
      <vt:lpstr>The Design: ADCS State Manager</vt:lpstr>
      <vt:lpstr>The Solution: ADCS State Manager</vt:lpstr>
      <vt:lpstr>The Flaw: Systemic Failure</vt:lpstr>
      <vt:lpstr>Status: ADCS State Manager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 Coe</dc:creator>
  <cp:lastModifiedBy>Coe, Michelle A - (macoe)</cp:lastModifiedBy>
  <cp:revision>154</cp:revision>
  <dcterms:modified xsi:type="dcterms:W3CDTF">2023-04-14T21:26:56Z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0x010100A282CE8AAA6D044CAE2E60D48871CC72</vt:lpwstr>
  </property>
  <property fmtid="{D5CDD505-2E9C-101B-9397-08002B2CF9AE}" pid="3" name="_dlc_DocIdItemGuid">
    <vt:lpwstr>3ca51010-1f6f-4db8-a625-6b6611e35623</vt:lpwstr>
  </property>
</Properties>
</file>